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72" r:id="rId4"/>
    <p:sldId id="289" r:id="rId5"/>
    <p:sldId id="285" r:id="rId6"/>
    <p:sldId id="271" r:id="rId7"/>
    <p:sldId id="283" r:id="rId8"/>
    <p:sldId id="292" r:id="rId9"/>
    <p:sldId id="293" r:id="rId10"/>
    <p:sldId id="273" r:id="rId11"/>
    <p:sldId id="295" r:id="rId12"/>
    <p:sldId id="288" r:id="rId13"/>
    <p:sldId id="281" r:id="rId14"/>
    <p:sldId id="279" r:id="rId15"/>
    <p:sldId id="291" r:id="rId16"/>
    <p:sldId id="294" r:id="rId17"/>
    <p:sldId id="290" r:id="rId18"/>
    <p:sldId id="284" r:id="rId19"/>
    <p:sldId id="296" r:id="rId20"/>
    <p:sldId id="27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40FF"/>
    <a:srgbClr val="CC2700"/>
    <a:srgbClr val="B02200"/>
    <a:srgbClr val="FF3300"/>
    <a:srgbClr val="DAD642"/>
    <a:srgbClr val="A81422"/>
    <a:srgbClr val="86101B"/>
    <a:srgbClr val="CECA28"/>
    <a:srgbClr val="6A3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38003-A0B5-46F4-BDA8-14CD0556F066}" v="147" dt="2021-05-05T16:34:11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4699"/>
  </p:normalViewPr>
  <p:slideViewPr>
    <p:cSldViewPr snapToGrid="0" snapToObjects="1">
      <p:cViewPr varScale="1">
        <p:scale>
          <a:sx n="85" d="100"/>
          <a:sy n="85" d="100"/>
        </p:scale>
        <p:origin x="9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176427165354329"/>
          <c:y val="0.10014843133929434"/>
          <c:w val="0.64245841535433079"/>
          <c:h val="0.75522633149444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Enrolled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457</c:v>
                </c:pt>
                <c:pt idx="1">
                  <c:v>403B</c:v>
                </c:pt>
                <c:pt idx="2">
                  <c:v>HEALTH SAVINGS ACCOUNT</c:v>
                </c:pt>
                <c:pt idx="3">
                  <c:v>FLEX SPENDING MEDICAL</c:v>
                </c:pt>
                <c:pt idx="4">
                  <c:v>FLEX SPENDING DEPENDENT CARE</c:v>
                </c:pt>
                <c:pt idx="5">
                  <c:v>CANCER INSURANCE</c:v>
                </c:pt>
                <c:pt idx="6">
                  <c:v>DENTAL INSURANCE</c:v>
                </c:pt>
                <c:pt idx="7">
                  <c:v>DISABILITY INSURANCE</c:v>
                </c:pt>
                <c:pt idx="8">
                  <c:v>GENWORTH</c:v>
                </c:pt>
                <c:pt idx="9">
                  <c:v>HOSPITAL INDEMNITY</c:v>
                </c:pt>
                <c:pt idx="10">
                  <c:v>ACCIDENT INSURANCE</c:v>
                </c:pt>
                <c:pt idx="11">
                  <c:v>TELEMEDICINE</c:v>
                </c:pt>
                <c:pt idx="12">
                  <c:v>PRE-PAID LEGAL</c:v>
                </c:pt>
                <c:pt idx="13">
                  <c:v>ILOCK-ID THEFT</c:v>
                </c:pt>
                <c:pt idx="14">
                  <c:v>LIFE INSURANCE- EMPLOYEE</c:v>
                </c:pt>
                <c:pt idx="15">
                  <c:v>LIFE INSURANCE - EMPLOYER</c:v>
                </c:pt>
                <c:pt idx="16">
                  <c:v>EMPLOYEE ASSISTANCE PROGRAM</c:v>
                </c:pt>
                <c:pt idx="17">
                  <c:v>MEDICAL INSURANCE</c:v>
                </c:pt>
                <c:pt idx="18">
                  <c:v>VISION INSURANCE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44</c:v>
                </c:pt>
                <c:pt idx="1">
                  <c:v>53</c:v>
                </c:pt>
                <c:pt idx="2">
                  <c:v>74</c:v>
                </c:pt>
                <c:pt idx="3">
                  <c:v>152</c:v>
                </c:pt>
                <c:pt idx="4">
                  <c:v>9</c:v>
                </c:pt>
                <c:pt idx="5">
                  <c:v>64</c:v>
                </c:pt>
                <c:pt idx="6">
                  <c:v>513</c:v>
                </c:pt>
                <c:pt idx="7">
                  <c:v>261</c:v>
                </c:pt>
                <c:pt idx="8">
                  <c:v>0</c:v>
                </c:pt>
                <c:pt idx="9">
                  <c:v>122</c:v>
                </c:pt>
                <c:pt idx="10">
                  <c:v>149</c:v>
                </c:pt>
                <c:pt idx="11">
                  <c:v>95</c:v>
                </c:pt>
                <c:pt idx="12">
                  <c:v>84</c:v>
                </c:pt>
                <c:pt idx="13">
                  <c:v>54</c:v>
                </c:pt>
                <c:pt idx="14">
                  <c:v>290</c:v>
                </c:pt>
                <c:pt idx="15">
                  <c:v>784</c:v>
                </c:pt>
                <c:pt idx="16">
                  <c:v>784</c:v>
                </c:pt>
                <c:pt idx="17">
                  <c:v>645</c:v>
                </c:pt>
                <c:pt idx="18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3-4E34-97F6-45ADFCFCAF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70533120"/>
        <c:axId val="1809846832"/>
      </c:barChart>
      <c:catAx>
        <c:axId val="117053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846832"/>
        <c:crosses val="autoZero"/>
        <c:auto val="1"/>
        <c:lblAlgn val="ctr"/>
        <c:lblOffset val="100"/>
        <c:noMultiLvlLbl val="0"/>
      </c:catAx>
      <c:valAx>
        <c:axId val="180984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53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39FE9-0908-48FB-B0AA-C767F6605AA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8D367-8767-4574-B9AA-7AE74C8E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9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8D367-8767-4574-B9AA-7AE74C8E0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6DD6-D7FC-B84C-9536-8272D8FD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4E65D-5550-A143-BF25-053A2C29A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4AF5A-B038-CB43-A352-4BF8E889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9C3B-E2AD-514A-8B63-350349BD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DAE5-E070-244D-BF82-8628BF82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93C0-FCDD-CB42-9A94-4AB538C4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4E794-087E-2148-A542-E18783809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F3DA-1C9B-EA41-8561-E5448611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A24F1-AA0E-0947-BC14-BF809468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35730-4D26-DE40-A2DB-E19EEC77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1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2C1C7-8C99-9F49-B9A5-87D5D04D7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2F59D-1930-E642-8F77-4FDDBA482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A148B-7A12-0044-8265-AD9ED80B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223F-FA73-BA4E-9CB0-37B3199F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7C5D6-6A49-F94C-970F-7267480F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E037CF-34DC-7E4F-8639-27E7F09551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137" y="177593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34961E-8BFD-7041-9263-0174C906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191" y="385004"/>
            <a:ext cx="10515600" cy="9468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4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8A61-4949-1C45-9396-565B4E16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474E1-4F84-4A42-AC20-2730D6F4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D7B1-4847-D743-95C1-ACD56D0D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297D-303C-414F-9476-7CED4102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AED80-BF74-D64E-8ED4-AE837CD7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E43F-AB08-4743-9B09-CE797734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C7E07-DA4A-494C-890E-4079DCDB8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702D7-EC9C-7E46-9E1F-B40A4FC1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5954F-7606-C743-B2CD-D3BAC8FBF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D4D54-96C7-6D4E-A3FF-FFDAB9DC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2B472-3FFE-B443-B86A-DA849FA7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F611C-73B1-7348-8BD5-7005220D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B114B-DBB6-9D44-974A-85D0FD97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A2D9C-AFD3-BD4E-8B2B-598945914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D1807-37EC-7644-8F31-8F0197E46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D608E-EC11-8F46-BF71-083A66389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5E92B-CF81-954E-B2E9-9A4C2AB3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D2836-1D3E-C444-A03B-D38C7681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D2794-3DD2-FE45-9CD4-DBB84C40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2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C080-A753-AE4D-A17E-A2E4945F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29655-4F58-9346-9A4A-0893CBF3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29D45-2BB1-0A43-B00F-2D298BCB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F6B57-A7E1-E548-91D7-57DDE612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CFF85-EA0A-7B4E-AB7F-40A6C7D1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72252-0E39-384A-9362-BA6633C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BFA5B-00B0-2C44-9494-E8EA88B2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1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456F-82FB-8F4E-B4DD-A3B1B4D9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CF55-BAED-8944-B701-751B9545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7244-37AD-5549-A71B-A28994FF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A4B4-5D6E-8745-AED4-8BAECBCF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C1493-94FA-B942-9ABC-92760978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8E4DF-7E1A-A94B-902C-A83A752F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0CC7-14BA-1149-8168-D1071E90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21A39-F5EE-D942-BFF8-3A3F0843E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D39E8-C637-6F46-A39D-D8CB525A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398FD-7104-9040-B428-2494C89C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2086C-359E-7341-81B0-11751DCF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5141F-01E0-DE47-AAAD-23DA41E6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A7883-CAE3-2141-B112-9090AC18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004"/>
            <a:ext cx="10515600" cy="94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F6721-73FD-EB4A-ADE1-AE2A526D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759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632A-A338-E54E-942E-4E5EC55CA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87999"/>
            <a:ext cx="4181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SEE THE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DB31E-0EB3-4045-9D1F-AC1322638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213E6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.emf"/><Relationship Id="rId7" Type="http://schemas.openxmlformats.org/officeDocument/2006/relationships/image" Target="../media/image15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054B9-54F1-8A49-81B3-73ECBB040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E3AA5-39D6-BD41-9921-AFF9D71FA7C0}"/>
              </a:ext>
            </a:extLst>
          </p:cNvPr>
          <p:cNvSpPr txBox="1"/>
          <p:nvPr/>
        </p:nvSpPr>
        <p:spPr>
          <a:xfrm>
            <a:off x="486138" y="3680750"/>
            <a:ext cx="70605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r>
              <a:rPr lang="en-US" sz="2400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Presentation</a:t>
            </a:r>
          </a:p>
          <a:p>
            <a:r>
              <a:rPr lang="en-US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19,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BF890-7CF2-9F49-B4BF-932D9864860F}"/>
              </a:ext>
            </a:extLst>
          </p:cNvPr>
          <p:cNvSpPr txBox="1"/>
          <p:nvPr/>
        </p:nvSpPr>
        <p:spPr>
          <a:xfrm>
            <a:off x="486139" y="6074108"/>
            <a:ext cx="404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rgbClr val="213E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F79FC-BF7C-F745-864D-93A1B58A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67" y="5975931"/>
            <a:ext cx="1985395" cy="54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10022"/>
            <a:ext cx="12192000" cy="6858001"/>
          </a:xfrm>
          <a:prstGeom prst="rect">
            <a:avLst/>
          </a:prstGeom>
          <a:solidFill>
            <a:srgbClr val="91111D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64754" y="1394172"/>
            <a:ext cx="113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Service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2D13B0-2823-4F3B-9E0A-715ABB4EFCDC}"/>
              </a:ext>
            </a:extLst>
          </p:cNvPr>
          <p:cNvCxnSpPr>
            <a:cxnSpLocks/>
          </p:cNvCxnSpPr>
          <p:nvPr/>
        </p:nvCxnSpPr>
        <p:spPr>
          <a:xfrm>
            <a:off x="4087537" y="2105025"/>
            <a:ext cx="13936" cy="438203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665133-D2DC-4038-8B1D-CEC1D6570FCA}"/>
              </a:ext>
            </a:extLst>
          </p:cNvPr>
          <p:cNvSpPr/>
          <p:nvPr/>
        </p:nvSpPr>
        <p:spPr>
          <a:xfrm>
            <a:off x="3962454" y="2435048"/>
            <a:ext cx="250166" cy="232914"/>
          </a:xfrm>
          <a:prstGeom prst="roundRect">
            <a:avLst/>
          </a:prstGeom>
          <a:solidFill>
            <a:srgbClr val="DF4F2A"/>
          </a:solidFill>
          <a:ln>
            <a:solidFill>
              <a:srgbClr val="DF4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B5DF2-0B1D-44C2-8CF1-5808AF64A64B}"/>
              </a:ext>
            </a:extLst>
          </p:cNvPr>
          <p:cNvSpPr/>
          <p:nvPr/>
        </p:nvSpPr>
        <p:spPr>
          <a:xfrm>
            <a:off x="3971080" y="2865467"/>
            <a:ext cx="250166" cy="232914"/>
          </a:xfrm>
          <a:prstGeom prst="roundRect">
            <a:avLst/>
          </a:prstGeom>
          <a:solidFill>
            <a:srgbClr val="C7C329"/>
          </a:solidFill>
          <a:ln>
            <a:solidFill>
              <a:srgbClr val="C7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500334-7B24-4D00-B139-E65E0BB65124}"/>
              </a:ext>
            </a:extLst>
          </p:cNvPr>
          <p:cNvSpPr/>
          <p:nvPr/>
        </p:nvSpPr>
        <p:spPr>
          <a:xfrm>
            <a:off x="3978065" y="3322566"/>
            <a:ext cx="250166" cy="2329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DAD860-00DD-4AFF-8101-9B945233EB0C}"/>
              </a:ext>
            </a:extLst>
          </p:cNvPr>
          <p:cNvSpPr/>
          <p:nvPr/>
        </p:nvSpPr>
        <p:spPr>
          <a:xfrm>
            <a:off x="3976390" y="3834267"/>
            <a:ext cx="250166" cy="232914"/>
          </a:xfrm>
          <a:prstGeom prst="roundRect">
            <a:avLst/>
          </a:prstGeom>
          <a:solidFill>
            <a:srgbClr val="43224D"/>
          </a:solidFill>
          <a:ln>
            <a:solidFill>
              <a:srgbClr val="432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598515-8C47-4284-815C-DE212F69DE17}"/>
              </a:ext>
            </a:extLst>
          </p:cNvPr>
          <p:cNvSpPr/>
          <p:nvPr/>
        </p:nvSpPr>
        <p:spPr>
          <a:xfrm>
            <a:off x="3973074" y="4372649"/>
            <a:ext cx="250166" cy="232914"/>
          </a:xfrm>
          <a:prstGeom prst="roundRect">
            <a:avLst/>
          </a:prstGeom>
          <a:solidFill>
            <a:srgbClr val="DF4F2A"/>
          </a:solidFill>
          <a:ln>
            <a:solidFill>
              <a:srgbClr val="DF4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4D6072-B424-4955-8E38-FE789B7762D4}"/>
              </a:ext>
            </a:extLst>
          </p:cNvPr>
          <p:cNvSpPr/>
          <p:nvPr/>
        </p:nvSpPr>
        <p:spPr>
          <a:xfrm>
            <a:off x="3973074" y="4923821"/>
            <a:ext cx="250166" cy="232914"/>
          </a:xfrm>
          <a:prstGeom prst="roundRect">
            <a:avLst/>
          </a:prstGeom>
          <a:solidFill>
            <a:srgbClr val="C7C329"/>
          </a:solidFill>
          <a:ln>
            <a:solidFill>
              <a:srgbClr val="C7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2B869F4-395B-45C5-8A05-486E880EA5E1}"/>
              </a:ext>
            </a:extLst>
          </p:cNvPr>
          <p:cNvSpPr/>
          <p:nvPr/>
        </p:nvSpPr>
        <p:spPr>
          <a:xfrm>
            <a:off x="3971080" y="5391076"/>
            <a:ext cx="250166" cy="2329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1E1615-E984-4314-87F3-B32678C02426}"/>
              </a:ext>
            </a:extLst>
          </p:cNvPr>
          <p:cNvSpPr/>
          <p:nvPr/>
        </p:nvSpPr>
        <p:spPr>
          <a:xfrm>
            <a:off x="3976391" y="5921796"/>
            <a:ext cx="250166" cy="232914"/>
          </a:xfrm>
          <a:prstGeom prst="roundRect">
            <a:avLst/>
          </a:prstGeom>
          <a:solidFill>
            <a:srgbClr val="43224D"/>
          </a:solidFill>
          <a:ln>
            <a:solidFill>
              <a:srgbClr val="432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E97729-8ED8-488C-8517-0B1922AEEE9C}"/>
              </a:ext>
            </a:extLst>
          </p:cNvPr>
          <p:cNvCxnSpPr/>
          <p:nvPr/>
        </p:nvCxnSpPr>
        <p:spPr>
          <a:xfrm>
            <a:off x="4223240" y="25527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813A06-7575-4FBD-B154-4144BDA9AA38}"/>
              </a:ext>
            </a:extLst>
          </p:cNvPr>
          <p:cNvCxnSpPr/>
          <p:nvPr/>
        </p:nvCxnSpPr>
        <p:spPr>
          <a:xfrm>
            <a:off x="3433842" y="2981325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1F92EB-EBEA-48E7-AB8F-BDF4BD73BC1B}"/>
              </a:ext>
            </a:extLst>
          </p:cNvPr>
          <p:cNvCxnSpPr/>
          <p:nvPr/>
        </p:nvCxnSpPr>
        <p:spPr>
          <a:xfrm>
            <a:off x="4228231" y="34290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C52954-1A70-4867-868A-A8A854D9E6EE}"/>
              </a:ext>
            </a:extLst>
          </p:cNvPr>
          <p:cNvCxnSpPr/>
          <p:nvPr/>
        </p:nvCxnSpPr>
        <p:spPr>
          <a:xfrm>
            <a:off x="3419906" y="39624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208F38-7E76-4450-872B-0EAA5D3BF825}"/>
              </a:ext>
            </a:extLst>
          </p:cNvPr>
          <p:cNvCxnSpPr/>
          <p:nvPr/>
        </p:nvCxnSpPr>
        <p:spPr>
          <a:xfrm>
            <a:off x="4223240" y="447675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4B5D39-E909-4D69-ACAD-43365E8CEF37}"/>
              </a:ext>
            </a:extLst>
          </p:cNvPr>
          <p:cNvCxnSpPr/>
          <p:nvPr/>
        </p:nvCxnSpPr>
        <p:spPr>
          <a:xfrm>
            <a:off x="4228231" y="54864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C1345-F82A-4232-B9FF-F0A36EC0C4D2}"/>
              </a:ext>
            </a:extLst>
          </p:cNvPr>
          <p:cNvCxnSpPr/>
          <p:nvPr/>
        </p:nvCxnSpPr>
        <p:spPr>
          <a:xfrm>
            <a:off x="3419906" y="5038725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FC5A30-CB51-40EE-BFD7-DB0ADE335E12}"/>
              </a:ext>
            </a:extLst>
          </p:cNvPr>
          <p:cNvCxnSpPr/>
          <p:nvPr/>
        </p:nvCxnSpPr>
        <p:spPr>
          <a:xfrm>
            <a:off x="3419906" y="6047497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09BBA713-D855-47C9-AEE3-43F0B9F8E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8948"/>
              </p:ext>
            </p:extLst>
          </p:nvPr>
        </p:nvGraphicFramePr>
        <p:xfrm>
          <a:off x="4758483" y="2178292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36-40 Years</a:t>
                      </a:r>
                    </a:p>
                  </a:txBody>
                  <a:tcPr>
                    <a:solidFill>
                      <a:srgbClr val="DF4F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2DE6E61-5D0B-4D3E-8AAC-8A90FCE82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407489"/>
              </p:ext>
            </p:extLst>
          </p:nvPr>
        </p:nvGraphicFramePr>
        <p:xfrm>
          <a:off x="2120724" y="2610485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31-35 Years</a:t>
                      </a:r>
                    </a:p>
                  </a:txBody>
                  <a:tcPr>
                    <a:solidFill>
                      <a:srgbClr val="C7C3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27" name="Table 25">
            <a:extLst>
              <a:ext uri="{FF2B5EF4-FFF2-40B4-BE49-F238E27FC236}">
                <a16:creationId xmlns:a16="http://schemas.microsoft.com/office/drawing/2014/main" id="{9DECE244-AB59-4797-812E-1A0D01D2B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34889"/>
              </p:ext>
            </p:extLst>
          </p:nvPr>
        </p:nvGraphicFramePr>
        <p:xfrm>
          <a:off x="4767631" y="411480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16-20 Years</a:t>
                      </a:r>
                    </a:p>
                  </a:txBody>
                  <a:tcPr>
                    <a:solidFill>
                      <a:srgbClr val="DF4F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95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3BCD569-9C47-4D02-AA50-85E61B952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80890"/>
              </p:ext>
            </p:extLst>
          </p:nvPr>
        </p:nvGraphicFramePr>
        <p:xfrm>
          <a:off x="2120724" y="4667885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11-15 Years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7C3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C2BA818-5FE9-47FB-A754-D3FBA94D9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960503"/>
              </p:ext>
            </p:extLst>
          </p:nvPr>
        </p:nvGraphicFramePr>
        <p:xfrm>
          <a:off x="2093752" y="359156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21-25 Years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322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47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DE60F41-AD36-4789-95A6-3CE0BC775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51203"/>
              </p:ext>
            </p:extLst>
          </p:nvPr>
        </p:nvGraphicFramePr>
        <p:xfrm>
          <a:off x="2135619" y="5676657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0-5 Years</a:t>
                      </a:r>
                    </a:p>
                  </a:txBody>
                  <a:tcPr>
                    <a:solidFill>
                      <a:srgbClr val="4322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596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58%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A155F4C-ECA0-419B-9FAA-1751154AA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130"/>
              </p:ext>
            </p:extLst>
          </p:nvPr>
        </p:nvGraphicFramePr>
        <p:xfrm>
          <a:off x="4755110" y="305816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26-30 Years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350544D-EF0D-4D25-B1E7-F7A0A4252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614509"/>
              </p:ext>
            </p:extLst>
          </p:nvPr>
        </p:nvGraphicFramePr>
        <p:xfrm>
          <a:off x="4786344" y="512572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6-10 Years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146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4D7AB0BA-0A2E-4D76-971D-1449CA258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4" r="12273"/>
          <a:stretch/>
        </p:blipFill>
        <p:spPr>
          <a:xfrm>
            <a:off x="7263017" y="2059465"/>
            <a:ext cx="4521777" cy="36507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47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9DA2B42C-0F7A-4CC7-A8F3-397477339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735447"/>
              </p:ext>
            </p:extLst>
          </p:nvPr>
        </p:nvGraphicFramePr>
        <p:xfrm>
          <a:off x="821184" y="5463039"/>
          <a:ext cx="10431262" cy="1119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4319">
                  <a:extLst>
                    <a:ext uri="{9D8B030D-6E8A-4147-A177-3AD203B41FA5}">
                      <a16:colId xmlns:a16="http://schemas.microsoft.com/office/drawing/2014/main" val="3228252892"/>
                    </a:ext>
                  </a:extLst>
                </a:gridCol>
                <a:gridCol w="1167608">
                  <a:extLst>
                    <a:ext uri="{9D8B030D-6E8A-4147-A177-3AD203B41FA5}">
                      <a16:colId xmlns:a16="http://schemas.microsoft.com/office/drawing/2014/main" val="727849368"/>
                    </a:ext>
                  </a:extLst>
                </a:gridCol>
                <a:gridCol w="1886958">
                  <a:extLst>
                    <a:ext uri="{9D8B030D-6E8A-4147-A177-3AD203B41FA5}">
                      <a16:colId xmlns:a16="http://schemas.microsoft.com/office/drawing/2014/main" val="2739333507"/>
                    </a:ext>
                  </a:extLst>
                </a:gridCol>
                <a:gridCol w="2830439">
                  <a:extLst>
                    <a:ext uri="{9D8B030D-6E8A-4147-A177-3AD203B41FA5}">
                      <a16:colId xmlns:a16="http://schemas.microsoft.com/office/drawing/2014/main" val="3773817494"/>
                    </a:ext>
                  </a:extLst>
                </a:gridCol>
                <a:gridCol w="1181938">
                  <a:extLst>
                    <a:ext uri="{9D8B030D-6E8A-4147-A177-3AD203B41FA5}">
                      <a16:colId xmlns:a16="http://schemas.microsoft.com/office/drawing/2014/main" val="3819569476"/>
                    </a:ext>
                  </a:extLst>
                </a:gridCol>
              </a:tblGrid>
              <a:tr h="33050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Applications Received: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10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3,344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14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Job Fairs Attended: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49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116564"/>
                  </a:ext>
                </a:extLst>
              </a:tr>
              <a:tr h="33050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Positions Posted: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C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64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Number of new hires: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Full-time: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8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05362"/>
                  </a:ext>
                </a:extLst>
              </a:tr>
              <a:tr h="38847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External Website/Job Boards: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367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Part-time: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6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310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48FFCB9-6322-4116-87A2-3A58C04E3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55"/>
          <a:stretch/>
        </p:blipFill>
        <p:spPr>
          <a:xfrm rot="5400000">
            <a:off x="4506338" y="579555"/>
            <a:ext cx="3179324" cy="6167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F241F6-C164-4C11-9819-AE335B5EDBF9}"/>
              </a:ext>
            </a:extLst>
          </p:cNvPr>
          <p:cNvSpPr txBox="1"/>
          <p:nvPr/>
        </p:nvSpPr>
        <p:spPr>
          <a:xfrm>
            <a:off x="405293" y="1487559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745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Efforts</a:t>
            </a:r>
            <a:endParaRPr lang="en-US" sz="2000" dirty="0">
              <a:solidFill>
                <a:srgbClr val="174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0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&amp; BENEFITS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8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486138" y="1402975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Enrollment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52C3A7B-2533-45A2-85B4-20F031BEB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436146"/>
              </p:ext>
            </p:extLst>
          </p:nvPr>
        </p:nvGraphicFramePr>
        <p:xfrm>
          <a:off x="2212581" y="1717537"/>
          <a:ext cx="8128000" cy="528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7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35980" y="1430388"/>
            <a:ext cx="113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and Worker’s Comp Administration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1ABB6-8579-4E63-B922-6D394AC0B304}"/>
              </a:ext>
            </a:extLst>
          </p:cNvPr>
          <p:cNvSpPr/>
          <p:nvPr/>
        </p:nvSpPr>
        <p:spPr>
          <a:xfrm>
            <a:off x="2060574" y="2483933"/>
            <a:ext cx="8029574" cy="32108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ECD5EA-C83A-4267-911D-47E55332C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519624"/>
              </p:ext>
            </p:extLst>
          </p:nvPr>
        </p:nvGraphicFramePr>
        <p:xfrm>
          <a:off x="2287216" y="2757376"/>
          <a:ext cx="7576290" cy="271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5430">
                  <a:extLst>
                    <a:ext uri="{9D8B030D-6E8A-4147-A177-3AD203B41FA5}">
                      <a16:colId xmlns:a16="http://schemas.microsoft.com/office/drawing/2014/main" val="777295268"/>
                    </a:ext>
                  </a:extLst>
                </a:gridCol>
                <a:gridCol w="2525430">
                  <a:extLst>
                    <a:ext uri="{9D8B030D-6E8A-4147-A177-3AD203B41FA5}">
                      <a16:colId xmlns:a16="http://schemas.microsoft.com/office/drawing/2014/main" val="303755896"/>
                    </a:ext>
                  </a:extLst>
                </a:gridCol>
                <a:gridCol w="2525430">
                  <a:extLst>
                    <a:ext uri="{9D8B030D-6E8A-4147-A177-3AD203B41FA5}">
                      <a16:colId xmlns:a16="http://schemas.microsoft.com/office/drawing/2014/main" val="3359446783"/>
                    </a:ext>
                  </a:extLst>
                </a:gridCol>
              </a:tblGrid>
              <a:tr h="4330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and Medical Leave</a:t>
                      </a:r>
                    </a:p>
                  </a:txBody>
                  <a:tcPr anchor="ctr">
                    <a:solidFill>
                      <a:srgbClr val="DF4F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Disability Leave</a:t>
                      </a:r>
                    </a:p>
                  </a:txBody>
                  <a:tcPr anchor="ctr">
                    <a:solidFill>
                      <a:srgbClr val="AEAB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Leave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56530"/>
                  </a:ext>
                </a:extLst>
              </a:tr>
              <a:tr h="931720">
                <a:tc>
                  <a:txBody>
                    <a:bodyPr/>
                    <a:lstStyle/>
                    <a:p>
                      <a:pPr algn="ctr"/>
                      <a:r>
                        <a:rPr lang="en-US" sz="4000" b="1" u="none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anchor="ctr">
                    <a:solidFill>
                      <a:srgbClr val="E67A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none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C1B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none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2B4B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097762"/>
                  </a:ext>
                </a:extLst>
              </a:tr>
              <a:tr h="42333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Leave of Absence</a:t>
                      </a:r>
                    </a:p>
                  </a:txBody>
                  <a:tcPr anchor="ctr">
                    <a:solidFill>
                      <a:srgbClr val="9A12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Workers’ Comp Claims</a:t>
                      </a: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Assault Leave</a:t>
                      </a:r>
                    </a:p>
                  </a:txBody>
                  <a:tcPr anchor="ctr">
                    <a:solidFill>
                      <a:srgbClr val="DF4F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20392"/>
                  </a:ext>
                </a:extLst>
              </a:tr>
              <a:tr h="9317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C317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solidFill>
                      <a:srgbClr val="5F3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rgbClr val="E67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7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98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COMPENSATION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E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13E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4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486139" y="2956289"/>
            <a:ext cx="55047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Teacher Pay - $62,000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$13.50/</a:t>
            </a:r>
            <a:r>
              <a:rPr lang="en-US" sz="2800" dirty="0" err="1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minimum wage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salary schedules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premium paid employee </a:t>
            </a:r>
          </a:p>
          <a:p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medical benefit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19F80-E501-488A-AB77-80BB37F50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" r="8039"/>
          <a:stretch/>
        </p:blipFill>
        <p:spPr>
          <a:xfrm>
            <a:off x="6543065" y="2266704"/>
            <a:ext cx="5281015" cy="365823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A0E4E6-5408-4422-9B10-D8BF00BC7F70}"/>
              </a:ext>
            </a:extLst>
          </p:cNvPr>
          <p:cNvSpPr txBox="1"/>
          <p:nvPr/>
        </p:nvSpPr>
        <p:spPr>
          <a:xfrm>
            <a:off x="388558" y="1430577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1A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Highlights</a:t>
            </a:r>
            <a:endParaRPr lang="en-US" sz="2000" dirty="0">
              <a:solidFill>
                <a:srgbClr val="E1A3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3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7C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7C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7C3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E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13E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rgbClr val="C7C329"/>
          </a:solidFill>
          <a:ln>
            <a:solidFill>
              <a:srgbClr val="C7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-6096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75" y="6097851"/>
            <a:ext cx="1967117" cy="536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F0B28-D0E4-4FD6-9110-A6643096EE10}"/>
              </a:ext>
            </a:extLst>
          </p:cNvPr>
          <p:cNvSpPr txBox="1"/>
          <p:nvPr/>
        </p:nvSpPr>
        <p:spPr>
          <a:xfrm>
            <a:off x="514964" y="2070873"/>
            <a:ext cx="706055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Houston Top Workplace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 businesses recognized (3,000 nominated)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HCDE = #13 in large businesses (up from #24 in 2019)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85% employee response rate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COVID-19 Response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CDC Guidelines, TEA Guidelines, HCDE Exposure Control Plan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Employee and student exposure, diagnosis, contact tracing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Liaison with Harris County Public Health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 Required Training 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 modules (self paced)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Employee Orientation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Returning Employee Information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 Management System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Implemented new system to take HR processes paperless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From application to contracts to separation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Onboarding for new employees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 Wellness Program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Partnership with Houston Methodist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Biometric Screenings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Monthly webinar for employees on topic of interest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Nutritional support and guidance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7AD34-CE8C-4EAB-A56D-33C47B83D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69"/>
          <a:stretch/>
        </p:blipFill>
        <p:spPr>
          <a:xfrm>
            <a:off x="5823347" y="3832397"/>
            <a:ext cx="3394226" cy="218044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50B52-B2DC-4648-BF41-B1EC63B831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3" r="2644"/>
          <a:stretch/>
        </p:blipFill>
        <p:spPr>
          <a:xfrm>
            <a:off x="8672836" y="1525157"/>
            <a:ext cx="2838451" cy="21196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8DE4E-A0C4-4581-8A44-9ED3CAFC7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832" y="3847135"/>
            <a:ext cx="2069455" cy="21657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B466C-4F2A-4A65-8B06-FA45CC401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8" r="15242"/>
          <a:stretch/>
        </p:blipFill>
        <p:spPr>
          <a:xfrm>
            <a:off x="5823346" y="1525157"/>
            <a:ext cx="2614879" cy="21196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8A5DE-D450-4DA5-BFF7-B37FE475B30C}"/>
              </a:ext>
            </a:extLst>
          </p:cNvPr>
          <p:cNvSpPr txBox="1"/>
          <p:nvPr/>
        </p:nvSpPr>
        <p:spPr>
          <a:xfrm>
            <a:off x="514964" y="1376579"/>
            <a:ext cx="679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Highlights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4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86137" y="1411441"/>
            <a:ext cx="521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E86A4-4A47-41BB-AFE8-3E9490EFB007}"/>
              </a:ext>
            </a:extLst>
          </p:cNvPr>
          <p:cNvSpPr txBox="1"/>
          <p:nvPr/>
        </p:nvSpPr>
        <p:spPr>
          <a:xfrm>
            <a:off x="486137" y="2687538"/>
            <a:ext cx="5385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management system for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in mental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HR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Wellness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62BDB-1E6B-4915-A34D-A62588BA2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1" t="366" r="9164" b="-1"/>
          <a:stretch/>
        </p:blipFill>
        <p:spPr>
          <a:xfrm>
            <a:off x="6589985" y="2098875"/>
            <a:ext cx="5152351" cy="35466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94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486138" y="1412231"/>
            <a:ext cx="57317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Natasha Truitt | Executive Director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Menard | Assistant Director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Ashley Barker | Generalist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 Duke, Laura Nilon, Roxanne Torres | Coordinators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Regina Johnson | Benefits Coordinator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Candy Sosa | Benefits Assistant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Monserrat Witine | Administrative Assistant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Aleyda Lopez | Recruitment Assistant </a:t>
            </a:r>
          </a:p>
          <a:p>
            <a:endParaRPr lang="en-US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6601097" y="1272210"/>
            <a:ext cx="5590905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44B15-5FBD-4A5E-8F83-3BB475A8B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2" t="6453" r="8956"/>
          <a:stretch/>
        </p:blipFill>
        <p:spPr>
          <a:xfrm>
            <a:off x="6780123" y="2447684"/>
            <a:ext cx="5238440" cy="322790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21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9D292-6F99-654F-A110-CFFAFB38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7D91E-0F71-C04B-B50D-6ABC24AA0EB5}"/>
              </a:ext>
            </a:extLst>
          </p:cNvPr>
          <p:cNvSpPr txBox="1"/>
          <p:nvPr/>
        </p:nvSpPr>
        <p:spPr>
          <a:xfrm>
            <a:off x="416470" y="3411521"/>
            <a:ext cx="11219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3DB0A-462A-3540-9B59-F3B99C20B2C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A8443-1533-2341-8471-4E68F862AEB5}"/>
              </a:ext>
            </a:extLst>
          </p:cNvPr>
          <p:cNvSpPr txBox="1"/>
          <p:nvPr/>
        </p:nvSpPr>
        <p:spPr>
          <a:xfrm>
            <a:off x="416470" y="1442219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9F02F-382E-DE47-978E-E168F2F6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5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-6096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12322-258E-C840-B545-2B288DD1E1A6}"/>
              </a:ext>
            </a:extLst>
          </p:cNvPr>
          <p:cNvSpPr txBox="1"/>
          <p:nvPr/>
        </p:nvSpPr>
        <p:spPr>
          <a:xfrm>
            <a:off x="320676" y="1386166"/>
            <a:ext cx="679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401" y="6097851"/>
            <a:ext cx="1985391" cy="541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F0B28-D0E4-4FD6-9110-A6643096EE10}"/>
              </a:ext>
            </a:extLst>
          </p:cNvPr>
          <p:cNvSpPr txBox="1"/>
          <p:nvPr/>
        </p:nvSpPr>
        <p:spPr>
          <a:xfrm>
            <a:off x="443060" y="2630078"/>
            <a:ext cx="64193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and Recruiting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Unemployment and Workers’ Compensation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Relations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 Records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9E476-364A-4A58-A707-2E2A1C897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752" y="1582595"/>
            <a:ext cx="6027572" cy="4262921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89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EMPLOYEES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0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555806" y="1409066"/>
            <a:ext cx="799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Size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328125" y="1272210"/>
            <a:ext cx="3863877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895B8B9-DDF4-4675-A6AE-30D9F12C969C}"/>
              </a:ext>
            </a:extLst>
          </p:cNvPr>
          <p:cNvSpPr/>
          <p:nvPr/>
        </p:nvSpPr>
        <p:spPr>
          <a:xfrm>
            <a:off x="677614" y="2497072"/>
            <a:ext cx="3186260" cy="3293201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Full Time: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782</a:t>
            </a:r>
          </a:p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77%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0E398B3-0AC7-4A23-8F5C-A65D28D74911}"/>
              </a:ext>
            </a:extLst>
          </p:cNvPr>
          <p:cNvSpPr/>
          <p:nvPr/>
        </p:nvSpPr>
        <p:spPr>
          <a:xfrm>
            <a:off x="4893297" y="2937712"/>
            <a:ext cx="2405405" cy="2411919"/>
          </a:xfrm>
          <a:prstGeom prst="flowChart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 Time: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2D62D-4E7E-499C-B46A-009D475342BF}"/>
              </a:ext>
            </a:extLst>
          </p:cNvPr>
          <p:cNvSpPr txBox="1"/>
          <p:nvPr/>
        </p:nvSpPr>
        <p:spPr>
          <a:xfrm>
            <a:off x="3191548" y="5701501"/>
            <a:ext cx="428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1015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38A75-63E2-48D7-AE56-C93CE9F5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989" y="2072334"/>
            <a:ext cx="3416053" cy="37199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54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2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399069" y="1446245"/>
            <a:ext cx="6289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Division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16FDCD-D92F-4507-B66C-D669BB583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61917"/>
              </p:ext>
            </p:extLst>
          </p:nvPr>
        </p:nvGraphicFramePr>
        <p:xfrm>
          <a:off x="5118538" y="1446245"/>
          <a:ext cx="6463862" cy="5218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8979">
                  <a:extLst>
                    <a:ext uri="{9D8B030D-6E8A-4147-A177-3AD203B41FA5}">
                      <a16:colId xmlns:a16="http://schemas.microsoft.com/office/drawing/2014/main" val="724423015"/>
                    </a:ext>
                  </a:extLst>
                </a:gridCol>
                <a:gridCol w="1694883">
                  <a:extLst>
                    <a:ext uri="{9D8B030D-6E8A-4147-A177-3AD203B41FA5}">
                      <a16:colId xmlns:a16="http://schemas.microsoft.com/office/drawing/2014/main" val="2529501832"/>
                    </a:ext>
                  </a:extLst>
                </a:gridCol>
              </a:tblGrid>
              <a:tr h="40305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INSTRUCTIONAL PROGRAMS AND SERVICES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825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613266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 Start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4536307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325338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HCDE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89153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School-Based Therapy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381617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for After-school, Summer and 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273400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Teaching and Learning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087772"/>
                  </a:ext>
                </a:extLst>
              </a:tr>
              <a:tr h="398749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DISTRICT OPERATIONAL SUPPORT SERVICES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193254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for Safe and Secure Schools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25552417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Educator Certification and Advancement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22840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817373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042574"/>
                  </a:ext>
                </a:extLst>
              </a:tr>
              <a:tr h="352375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ENTERPRISE PROGRAMS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536708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Choice Partners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80509558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Records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075037"/>
                  </a:ext>
                </a:extLst>
              </a:tr>
              <a:tr h="41201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SYSTEM-WIDE SUPPORT SERVICES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490039"/>
                  </a:ext>
                </a:extLst>
              </a:tr>
              <a:tr h="475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Includes support divisions such as Business, Communications, Facilities, IT, HR, etc.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243761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71986B9-01AF-42F3-8B14-A38CF978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7" y="6007817"/>
            <a:ext cx="1985391" cy="541884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34D9975-7C1D-4FDB-A120-53686383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69" y="3286871"/>
            <a:ext cx="4388688" cy="2419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10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12322-258E-C840-B545-2B288DD1E1A6}"/>
              </a:ext>
            </a:extLst>
          </p:cNvPr>
          <p:cNvSpPr txBox="1"/>
          <p:nvPr/>
        </p:nvSpPr>
        <p:spPr>
          <a:xfrm>
            <a:off x="320676" y="1411441"/>
            <a:ext cx="679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Qualifications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401" y="6097851"/>
            <a:ext cx="1985391" cy="541884"/>
          </a:xfrm>
          <a:prstGeom prst="rect">
            <a:avLst/>
          </a:prstGeom>
        </p:spPr>
      </p:pic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81ED79C7-1D1F-4AEF-8FE9-F2B7505B2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68240"/>
              </p:ext>
            </p:extLst>
          </p:nvPr>
        </p:nvGraphicFramePr>
        <p:xfrm>
          <a:off x="446800" y="2296595"/>
          <a:ext cx="5897396" cy="3606522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028128">
                  <a:extLst>
                    <a:ext uri="{9D8B030D-6E8A-4147-A177-3AD203B41FA5}">
                      <a16:colId xmlns:a16="http://schemas.microsoft.com/office/drawing/2014/main" val="4207505128"/>
                    </a:ext>
                  </a:extLst>
                </a:gridCol>
                <a:gridCol w="1352092">
                  <a:extLst>
                    <a:ext uri="{9D8B030D-6E8A-4147-A177-3AD203B41FA5}">
                      <a16:colId xmlns:a16="http://schemas.microsoft.com/office/drawing/2014/main" val="1643957468"/>
                    </a:ext>
                  </a:extLst>
                </a:gridCol>
                <a:gridCol w="1517176">
                  <a:extLst>
                    <a:ext uri="{9D8B030D-6E8A-4147-A177-3AD203B41FA5}">
                      <a16:colId xmlns:a16="http://schemas.microsoft.com/office/drawing/2014/main" val="3817167380"/>
                    </a:ext>
                  </a:extLst>
                </a:gridCol>
              </a:tblGrid>
              <a:tr h="4295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Number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Percentage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27940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Doctorate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21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162965"/>
                  </a:ext>
                </a:extLst>
              </a:tr>
              <a:tr h="51721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Masters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249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25%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2460186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Bachelors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376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37%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5701304"/>
                  </a:ext>
                </a:extLst>
              </a:tr>
              <a:tr h="49422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Associate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81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8%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439244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High School Diploma/GED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271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28%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894414"/>
                  </a:ext>
                </a:extLst>
              </a:tr>
              <a:tr h="50289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SBEC Certification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5270855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Licensed Professionals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195439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9DA5C9A-2DBC-4794-BA16-448EBFB7B2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" r="16624"/>
          <a:stretch/>
        </p:blipFill>
        <p:spPr>
          <a:xfrm>
            <a:off x="6738452" y="2296595"/>
            <a:ext cx="5006748" cy="3606523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76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2951434" y="1282826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45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ETHNICITY</a:t>
            </a:r>
            <a:endParaRPr lang="en-US" sz="2000" dirty="0">
              <a:solidFill>
                <a:srgbClr val="17457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AECC-EF94-C345-942F-B6759B16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06284" y="2028075"/>
            <a:ext cx="4389715" cy="4389715"/>
          </a:xfrm>
          <a:prstGeom prst="rect">
            <a:avLst/>
          </a:prstGeom>
          <a:effectLst>
            <a:outerShdw blurRad="630056" dist="156709" dir="6840000" sx="98000" sy="98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EFBB96E-0627-AF43-B89B-61077AC35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337035"/>
              </p:ext>
            </p:extLst>
          </p:nvPr>
        </p:nvGraphicFramePr>
        <p:xfrm>
          <a:off x="6458140" y="2091225"/>
          <a:ext cx="3451984" cy="4242381"/>
        </p:xfrm>
        <a:graphic>
          <a:graphicData uri="http://schemas.openxmlformats.org/drawingml/2006/table">
            <a:tbl>
              <a:tblPr firstRow="1" bandRow="1">
                <a:effectLst>
                  <a:outerShdw blurRad="387359" dist="221717" dir="9120000" sx="103000" sy="103000" algn="tl" rotWithShape="0">
                    <a:prstClr val="black">
                      <a:alpha val="27000"/>
                    </a:prstClr>
                  </a:outerShdw>
                </a:effectLst>
                <a:tableStyleId>{5C22544A-7EE6-4342-B048-85BDC9FD1C3A}</a:tableStyleId>
              </a:tblPr>
              <a:tblGrid>
                <a:gridCol w="1278830">
                  <a:extLst>
                    <a:ext uri="{9D8B030D-6E8A-4147-A177-3AD203B41FA5}">
                      <a16:colId xmlns:a16="http://schemas.microsoft.com/office/drawing/2014/main" val="329201208"/>
                    </a:ext>
                  </a:extLst>
                </a:gridCol>
                <a:gridCol w="2173154">
                  <a:extLst>
                    <a:ext uri="{9D8B030D-6E8A-4147-A177-3AD203B41FA5}">
                      <a16:colId xmlns:a16="http://schemas.microsoft.com/office/drawing/2014/main" val="345475376"/>
                    </a:ext>
                  </a:extLst>
                </a:gridCol>
              </a:tblGrid>
              <a:tr h="905249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59D1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American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41%</a:t>
                      </a: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885880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FFA02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Hispanic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191380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49C8C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Anglo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25%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446231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E772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Asian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59662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F7FF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8802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380DF12-2233-9542-901C-2F7F4CF8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48013">
            <a:off x="6786262" y="2248353"/>
            <a:ext cx="612648" cy="612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EC528-A982-994A-9350-03DDC90CE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01481">
            <a:off x="6786262" y="3113693"/>
            <a:ext cx="612648" cy="612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9CD64-78A8-114D-BB63-F0788F199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21252">
            <a:off x="6786262" y="3948804"/>
            <a:ext cx="612648" cy="612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0BC19-2EA7-3E47-BE37-AAD9BD425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146952">
            <a:off x="6786262" y="4782175"/>
            <a:ext cx="612648" cy="612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0F56EA-010B-4E42-A402-4AB3E94CE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993787">
            <a:off x="6786262" y="5621304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3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9D292-6F99-654F-A110-CFFAFB38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3DB0A-462A-3540-9B59-F3B99C20B2C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A8443-1533-2341-8471-4E68F862AEB5}"/>
              </a:ext>
            </a:extLst>
          </p:cNvPr>
          <p:cNvSpPr txBox="1"/>
          <p:nvPr/>
        </p:nvSpPr>
        <p:spPr>
          <a:xfrm>
            <a:off x="2565719" y="1302144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9F02F-382E-DE47-978E-E168F2F6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470903-2C0D-7641-A0B6-07B7CA3C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21909" y="1983206"/>
            <a:ext cx="4548174" cy="4418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AD356-60E5-1B4A-A579-F1AA02964B42}"/>
              </a:ext>
            </a:extLst>
          </p:cNvPr>
          <p:cNvSpPr txBox="1"/>
          <p:nvPr/>
        </p:nvSpPr>
        <p:spPr>
          <a:xfrm>
            <a:off x="4297893" y="3557903"/>
            <a:ext cx="990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5D8CA-61C9-444E-802F-230C1544E3B6}"/>
              </a:ext>
            </a:extLst>
          </p:cNvPr>
          <p:cNvSpPr txBox="1"/>
          <p:nvPr/>
        </p:nvSpPr>
        <p:spPr>
          <a:xfrm>
            <a:off x="6965012" y="3557902"/>
            <a:ext cx="990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1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  <a:endParaRPr lang="en-US" sz="2000" dirty="0">
              <a:solidFill>
                <a:srgbClr val="0071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ABA03-62EB-4240-AB07-B6B4BC722E71}"/>
              </a:ext>
            </a:extLst>
          </p:cNvPr>
          <p:cNvSpPr txBox="1"/>
          <p:nvPr/>
        </p:nvSpPr>
        <p:spPr>
          <a:xfrm>
            <a:off x="1180337" y="3188572"/>
            <a:ext cx="2379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2F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  <a:p>
            <a:pPr algn="ctr"/>
            <a:r>
              <a:rPr lang="en-US" sz="4000" b="1" dirty="0">
                <a:solidFill>
                  <a:srgbClr val="FF2F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endParaRPr lang="en-US" sz="3200" dirty="0">
              <a:solidFill>
                <a:srgbClr val="FF2F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86933-21F7-854D-8B9B-A6056F16D084}"/>
              </a:ext>
            </a:extLst>
          </p:cNvPr>
          <p:cNvSpPr txBox="1"/>
          <p:nvPr/>
        </p:nvSpPr>
        <p:spPr>
          <a:xfrm>
            <a:off x="8530624" y="3188570"/>
            <a:ext cx="2379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pPr algn="ctr"/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45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8559</TotalTime>
  <Words>596</Words>
  <Application>Microsoft Office PowerPoint</Application>
  <PresentationFormat>Widescreen</PresentationFormat>
  <Paragraphs>229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Arial Nova Cond</vt:lpstr>
      <vt:lpstr>Calibri</vt:lpstr>
      <vt:lpstr>Courier New</vt:lpstr>
      <vt:lpstr>Symbol</vt:lpstr>
      <vt:lpstr>Tw Cen MT Condensed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Hider</dc:creator>
  <cp:lastModifiedBy>Jennifer Simpson</cp:lastModifiedBy>
  <cp:revision>59</cp:revision>
  <cp:lastPrinted>2021-05-04T21:29:30Z</cp:lastPrinted>
  <dcterms:created xsi:type="dcterms:W3CDTF">2019-01-28T22:02:18Z</dcterms:created>
  <dcterms:modified xsi:type="dcterms:W3CDTF">2021-05-19T19:13:27Z</dcterms:modified>
</cp:coreProperties>
</file>